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svg"/><Relationship Id="rId12" Type="http://schemas.openxmlformats.org/officeDocument/2006/relationships/slideLayout" Target="../slideLayouts/slideLayout9.xml"/><Relationship Id="rId1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67595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Myntra Product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Uncovering customer behavior through data-driven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656755"/>
            <a:ext cx="1211699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724739"/>
            <a:ext cx="93952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SUMMARY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21737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Key Takeaways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22665"/>
            <a:ext cx="2994184" cy="18504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5356622"/>
            <a:ext cx="3371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Comprehensive Analysis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8470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7 SQL queries reveal customer behavior patterns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22665"/>
            <a:ext cx="2994184" cy="18504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5893" y="5356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58470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impact, brand performance, price sensitivity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22665"/>
            <a:ext cx="2994184" cy="18504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995" y="5356622"/>
            <a:ext cx="30106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Data-Driven Decisions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677995" y="58470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Reliable metrics through proper data handling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5930"/>
            <a:ext cx="1214080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43915"/>
            <a:ext cx="9419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9290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7 Key Analyses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6885"/>
            <a:ext cx="4196358" cy="30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3616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discounts drive engagement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16962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2696885"/>
            <a:ext cx="4196358" cy="3048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16962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Brand Performance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16962" y="33616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Top-performing brands identified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9640133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696885"/>
            <a:ext cx="4196358" cy="3048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40133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Price Sensitivity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40133" y="336161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effects on ratings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453771"/>
            <a:ext cx="4196358" cy="3048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93790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Preference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793790" y="51411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discount behavior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5216962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750" dirty="0"/>
          </a:p>
        </p:txBody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62" y="4453771"/>
            <a:ext cx="4196358" cy="3048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216962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Category Analysis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5216962" y="51411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Best-performing categories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9640133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06</a:t>
            </a:r>
            <a:endParaRPr lang="en-US" sz="175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0133" y="4453771"/>
            <a:ext cx="4196358" cy="30480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9640133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Value Products</a:t>
            </a:r>
            <a:endParaRPr lang="en-US" sz="2200" dirty="0"/>
          </a:p>
        </p:txBody>
      </p:sp>
      <p:sp>
        <p:nvSpPr>
          <p:cNvPr id="28" name="Text 20"/>
          <p:cNvSpPr/>
          <p:nvPr/>
        </p:nvSpPr>
        <p:spPr>
          <a:xfrm>
            <a:off x="9640133" y="51411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quality, low price finds</a:t>
            </a:r>
            <a:endParaRPr lang="en-US" sz="1750" dirty="0"/>
          </a:p>
        </p:txBody>
      </p:sp>
      <p:sp>
        <p:nvSpPr>
          <p:cNvPr id="29" name="Text 21"/>
          <p:cNvSpPr/>
          <p:nvPr/>
        </p:nvSpPr>
        <p:spPr>
          <a:xfrm>
            <a:off x="793790" y="59008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07</a:t>
            </a:r>
            <a:endParaRPr lang="en-US" sz="175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10538"/>
            <a:ext cx="13042702" cy="30480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793790" y="6430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32" name="Text 23"/>
          <p:cNvSpPr/>
          <p:nvPr/>
        </p:nvSpPr>
        <p:spPr>
          <a:xfrm>
            <a:off x="793790" y="6920627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missing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53584" y="514350"/>
            <a:ext cx="1260991" cy="333137"/>
          </a:xfrm>
          <a:prstGeom prst="roundRect">
            <a:avLst>
              <a:gd name="adj" fmla="val 18306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70027" y="608290"/>
            <a:ext cx="145137" cy="1451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87673" y="576382"/>
            <a:ext cx="810458" cy="209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1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053584" y="905470"/>
            <a:ext cx="7103388" cy="567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Impact on Engagement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4" y="1853684"/>
            <a:ext cx="7985165" cy="45248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89043" y="3488769"/>
            <a:ext cx="27223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 Ranges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489043" y="3974187"/>
            <a:ext cx="4095393" cy="783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groups products by discount level and measures total reviews to gauge customer engagement.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53584" y="6705243"/>
            <a:ext cx="4077652" cy="1009888"/>
          </a:xfrm>
          <a:prstGeom prst="roundRect">
            <a:avLst>
              <a:gd name="adj" fmla="val 7548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242655" y="6894314"/>
            <a:ext cx="22686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Less Discount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242655" y="7264837"/>
            <a:ext cx="36995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&lt;35% off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276374" y="6705243"/>
            <a:ext cx="4077652" cy="1009888"/>
          </a:xfrm>
          <a:prstGeom prst="roundRect">
            <a:avLst>
              <a:gd name="adj" fmla="val 7548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465445" y="6894314"/>
            <a:ext cx="22686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Mid Discount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65445" y="7264837"/>
            <a:ext cx="36995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35-60% off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499163" y="6705243"/>
            <a:ext cx="4077652" cy="1009888"/>
          </a:xfrm>
          <a:prstGeom prst="roundRect">
            <a:avLst>
              <a:gd name="adj" fmla="val 7548"/>
            </a:avLst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688235" y="6894314"/>
            <a:ext cx="22686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 Discount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688235" y="7264837"/>
            <a:ext cx="369951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&gt;60% off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40356"/>
            <a:ext cx="160889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07037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015960"/>
            <a:ext cx="10492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472565"/>
            <a:ext cx="6310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Top Performing Brands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21506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216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Product Count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707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products per brand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21506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216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707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indicator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21506"/>
            <a:ext cx="2411968" cy="2411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2169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Weighted Rating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70738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 × total reviews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793790" y="632543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F4E3BD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6669524"/>
            <a:ext cx="283488" cy="22681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0906" y="660892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Filters brands with 100+ ratings for statistical significance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26795" y="508278"/>
            <a:ext cx="1296948" cy="334923"/>
          </a:xfrm>
          <a:prstGeom prst="roundRect">
            <a:avLst>
              <a:gd name="adj" fmla="val 18286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43714" y="602813"/>
            <a:ext cx="145733" cy="1457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62313" y="570548"/>
            <a:ext cx="844510" cy="210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3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026795" y="901779"/>
            <a:ext cx="5530810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Price Sensitivity Analysis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1855589"/>
            <a:ext cx="8019217" cy="44906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498211" y="3601164"/>
            <a:ext cx="3454598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Does Price Affect Ratings?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498211" y="4089321"/>
            <a:ext cx="4112776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Examines correlation between product price and customer satisfaction ratings.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1026795" y="6675596"/>
            <a:ext cx="4094559" cy="1045726"/>
          </a:xfrm>
          <a:prstGeom prst="roundRect">
            <a:avLst>
              <a:gd name="adj" fmla="val 73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231821" y="6880622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Low Price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231821" y="7253288"/>
            <a:ext cx="3684508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&lt;₹500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5267801" y="6675596"/>
            <a:ext cx="4094559" cy="1045726"/>
          </a:xfrm>
          <a:prstGeom prst="roundRect">
            <a:avLst>
              <a:gd name="adj" fmla="val 73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5472827" y="6880622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Mid Price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5472827" y="7253288"/>
            <a:ext cx="3684508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₹500-₹2,000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9508808" y="6675596"/>
            <a:ext cx="4094559" cy="1045726"/>
          </a:xfrm>
          <a:prstGeom prst="roundRect">
            <a:avLst>
              <a:gd name="adj" fmla="val 732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F8ECD3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13833" y="6880622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 Price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9713833" y="7253288"/>
            <a:ext cx="3684508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&gt;₹2,000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8071" y="659725"/>
            <a:ext cx="1543645" cy="415885"/>
          </a:xfrm>
          <a:prstGeom prst="roundRect">
            <a:avLst>
              <a:gd name="adj" fmla="val 17499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588" y="781050"/>
            <a:ext cx="173236" cy="1732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55383" y="732234"/>
            <a:ext cx="1008817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4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758071" y="1158240"/>
            <a:ext cx="7627858" cy="13537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Customer Discount Preference</a:t>
            </a:r>
            <a:endParaRPr lang="en-US" sz="4250" dirty="0"/>
          </a:p>
        </p:txBody>
      </p:sp>
      <p:sp>
        <p:nvSpPr>
          <p:cNvPr id="7" name="Shape 3"/>
          <p:cNvSpPr/>
          <p:nvPr/>
        </p:nvSpPr>
        <p:spPr>
          <a:xfrm>
            <a:off x="758071" y="2822138"/>
            <a:ext cx="30480" cy="3837861"/>
          </a:xfrm>
          <a:prstGeom prst="roundRect">
            <a:avLst>
              <a:gd name="adj" fmla="val 298464"/>
            </a:avLst>
          </a:prstGeom>
          <a:solidFill>
            <a:srgbClr val="F8ECD3"/>
          </a:solidFill>
          <a:ln/>
        </p:spPr>
      </p:sp>
      <p:sp>
        <p:nvSpPr>
          <p:cNvPr id="8" name="Shape 4"/>
          <p:cNvSpPr/>
          <p:nvPr/>
        </p:nvSpPr>
        <p:spPr>
          <a:xfrm>
            <a:off x="788551" y="2822138"/>
            <a:ext cx="7627858" cy="1712119"/>
          </a:xfrm>
          <a:prstGeom prst="rect">
            <a:avLst/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05126" y="3046333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Zero Discount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05126" y="3508772"/>
            <a:ext cx="718708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no discount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1005126" y="3971449"/>
            <a:ext cx="718708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reviews tracked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788551" y="4947880"/>
            <a:ext cx="7627858" cy="1712119"/>
          </a:xfrm>
          <a:prstGeom prst="rect">
            <a:avLst/>
          </a:prstGeom>
          <a:solidFill>
            <a:srgbClr val="FFFFFF"/>
          </a:solidFill>
          <a:ln w="7620">
            <a:solidFill>
              <a:srgbClr val="F8ECD3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05126" y="5172075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Discounted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1005126" y="5634514"/>
            <a:ext cx="718708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Products with any discount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1005126" y="6097191"/>
            <a:ext cx="7187089" cy="338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 comparison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758071" y="6892647"/>
            <a:ext cx="7627858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Reveals whether customers engage more with discounted vs. non-discounted products.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3370"/>
            <a:ext cx="160591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37338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18974"/>
            <a:ext cx="10463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5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75579"/>
            <a:ext cx="6228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Category Performance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87053"/>
            <a:ext cx="8284131" cy="3636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99080" y="5677520"/>
            <a:ext cx="1452137" cy="22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Filter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199080" y="5965754"/>
            <a:ext cx="1452137" cy="35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 categories above average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6276235" y="5621669"/>
            <a:ext cx="1452137" cy="22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Rank</a:t>
            </a:r>
            <a:endParaRPr lang="en-US" sz="1350" dirty="0"/>
          </a:p>
        </p:txBody>
      </p:sp>
      <p:sp>
        <p:nvSpPr>
          <p:cNvPr id="10" name="Text 6"/>
          <p:cNvSpPr/>
          <p:nvPr/>
        </p:nvSpPr>
        <p:spPr>
          <a:xfrm>
            <a:off x="6276235" y="5909903"/>
            <a:ext cx="1452137" cy="359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 categories by weighted score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249626" y="3468397"/>
            <a:ext cx="1452137" cy="22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Calculate</a:t>
            </a:r>
            <a:endParaRPr lang="en-US" sz="1350" dirty="0"/>
          </a:p>
        </p:txBody>
      </p:sp>
      <p:sp>
        <p:nvSpPr>
          <p:cNvPr id="12" name="Text 8"/>
          <p:cNvSpPr/>
          <p:nvPr/>
        </p:nvSpPr>
        <p:spPr>
          <a:xfrm>
            <a:off x="4249626" y="3756630"/>
            <a:ext cx="1452137" cy="538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Compute weighted rating: reviews × rating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9638943" y="3051334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What Makes Categories Succeed?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9638943" y="4128730"/>
            <a:ext cx="4205168" cy="25404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Reviews volume indicates popularity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rating shows quality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Weighted rating combines both metrics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Only categories above platform average included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40331"/>
            <a:ext cx="1595557" cy="426244"/>
          </a:xfrm>
          <a:prstGeom prst="roundRect">
            <a:avLst>
              <a:gd name="adj" fmla="val 17880"/>
            </a:avLst>
          </a:prstGeom>
          <a:solidFill>
            <a:srgbClr val="F8ECD3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627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08315"/>
            <a:ext cx="105120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6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57300"/>
            <a:ext cx="7188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Value-for-Money Products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1743789" y="4162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 Discount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652486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&gt;85% off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418886"/>
            <a:ext cx="339328" cy="3393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37790" y="29357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High Rating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937790" y="3426142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&gt;4 stars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035260"/>
            <a:ext cx="339328" cy="3393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937790" y="53882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Low Price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9937790" y="587871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&lt;₹1,000</a:t>
            </a:r>
            <a:endParaRPr lang="en-US" sz="175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06241"/>
            <a:ext cx="4564975" cy="4564975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802511"/>
            <a:ext cx="339328" cy="33932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793790" y="712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best deals: products combining exceptional discounts, quality ratings, and affordability.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4057888"/>
            <a:ext cx="1601033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E7BF6A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498" y="4187904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9675" y="4133493"/>
            <a:ext cx="104144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7BF6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7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590098"/>
            <a:ext cx="7091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Data Quality Management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793790" y="563903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310" y="5639038"/>
            <a:ext cx="121920" cy="13679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142524" y="5896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Filter Criteria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142524" y="638675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Rating count: 101 to maximum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5216962" y="563903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482" y="5639038"/>
            <a:ext cx="121920" cy="136790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565696" y="5896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Null Handling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565696" y="638675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Exclude missing ratings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563903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F8ECD3"/>
            </a:solidFill>
            <a:prstDash val="solid"/>
          </a:ln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9653" y="5639038"/>
            <a:ext cx="121920" cy="136790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988868" y="5896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926"/>
                </a:solidFill>
                <a:latin typeface="Bricolage Grotesque Semi Bold" pitchFamily="34" charset="0"/>
                <a:ea typeface="Bricolage Grotesque Semi Bold" pitchFamily="34" charset="-122"/>
                <a:cs typeface="Bricolage Grotesque Semi Bold" pitchFamily="34" charset="-120"/>
              </a:rPr>
              <a:t>Sort Order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988868" y="6386751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92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Ascending by rating count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2026-01-30T14:44:55Z</dcterms:created>
  <dcterms:modified xsi:type="dcterms:W3CDTF">2026-01-30T14:44:55Z</dcterms:modified>
</cp:coreProperties>
</file>